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3"/>
    <p:sldId id="257" r:id="rId4"/>
    <p:sldId id="258" r:id="rId5"/>
    <p:sldId id="268" r:id="rId6"/>
    <p:sldId id="259" r:id="rId7"/>
    <p:sldId id="269" r:id="rId8"/>
    <p:sldId id="260" r:id="rId9"/>
    <p:sldId id="270" r:id="rId10"/>
    <p:sldId id="261" r:id="rId11"/>
    <p:sldId id="271" r:id="rId12"/>
    <p:sldId id="262" r:id="rId13"/>
    <p:sldId id="272" r:id="rId14"/>
    <p:sldId id="263" r:id="rId16"/>
    <p:sldId id="273" r:id="rId17"/>
    <p:sldId id="266" r:id="rId18"/>
    <p:sldId id="274" r:id="rId19"/>
    <p:sldId id="267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ymbol zastępczy obrazu slajdu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Symbol zastępczy tekstu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pl-PL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ymbol zastępczy obrazu slajdu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Symbol zastępczy tekstu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pl-PL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ymbol zastępczy obrazu slajdu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Symbol zastępczy tekstu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pl-PL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24B5A-55FF-4E3A-9480-7E43156BD485}" type="datetimeFigureOut">
              <a:rPr lang="pl-PL" smtClean="0"/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98994-1A19-46E1-A912-73D374B4D069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24B5A-55FF-4E3A-9480-7E43156BD485}" type="datetimeFigureOut">
              <a:rPr lang="pl-PL" smtClean="0"/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98994-1A19-46E1-A912-73D374B4D069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24B5A-55FF-4E3A-9480-7E43156BD485}" type="datetimeFigureOut">
              <a:rPr lang="pl-PL" smtClean="0"/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98994-1A19-46E1-A912-73D374B4D069}" type="slidenum">
              <a:rPr lang="pl-PL" smtClean="0"/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24B5A-55FF-4E3A-9480-7E43156BD485}" type="datetimeFigureOut">
              <a:rPr lang="pl-PL" smtClean="0"/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98994-1A19-46E1-A912-73D374B4D069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24B5A-55FF-4E3A-9480-7E43156BD485}" type="datetimeFigureOut">
              <a:rPr lang="pl-PL" smtClean="0"/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98994-1A19-46E1-A912-73D374B4D069}" type="slidenum">
              <a:rPr lang="pl-PL" smtClean="0"/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24B5A-55FF-4E3A-9480-7E43156BD485}" type="datetimeFigureOut">
              <a:rPr lang="pl-PL" smtClean="0"/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98994-1A19-46E1-A912-73D374B4D069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24B5A-55FF-4E3A-9480-7E43156BD485}" type="datetimeFigureOut">
              <a:rPr lang="pl-PL" smtClean="0"/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98994-1A19-46E1-A912-73D374B4D069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24B5A-55FF-4E3A-9480-7E43156BD485}" type="datetimeFigureOut">
              <a:rPr lang="pl-PL" smtClean="0"/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98994-1A19-46E1-A912-73D374B4D069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24B5A-55FF-4E3A-9480-7E43156BD485}" type="datetimeFigureOut">
              <a:rPr lang="pl-PL" smtClean="0"/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98994-1A19-46E1-A912-73D374B4D069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24B5A-55FF-4E3A-9480-7E43156BD485}" type="datetimeFigureOut">
              <a:rPr lang="pl-PL" smtClean="0"/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98994-1A19-46E1-A912-73D374B4D069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24B5A-55FF-4E3A-9480-7E43156BD485}" type="datetimeFigureOut">
              <a:rPr lang="pl-PL" smtClean="0"/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98994-1A19-46E1-A912-73D374B4D069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  <a:endParaRPr lang="pl-PL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  <a:endParaRPr lang="pl-PL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24B5A-55FF-4E3A-9480-7E43156BD485}" type="datetimeFigureOut">
              <a:rPr lang="pl-PL" smtClean="0"/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98994-1A19-46E1-A912-73D374B4D069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24B5A-55FF-4E3A-9480-7E43156BD485}" type="datetimeFigureOut">
              <a:rPr lang="pl-PL" smtClean="0"/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98994-1A19-46E1-A912-73D374B4D069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24B5A-55FF-4E3A-9480-7E43156BD485}" type="datetimeFigureOut">
              <a:rPr lang="pl-PL" smtClean="0"/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98994-1A19-46E1-A912-73D374B4D069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  <a:endParaRPr lang="pl-P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24B5A-55FF-4E3A-9480-7E43156BD485}" type="datetimeFigureOut">
              <a:rPr lang="pl-PL" smtClean="0"/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98994-1A19-46E1-A912-73D374B4D069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  <a:endParaRPr lang="pl-P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24B5A-55FF-4E3A-9480-7E43156BD485}" type="datetimeFigureOut">
              <a:rPr lang="pl-PL" smtClean="0"/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98994-1A19-46E1-A912-73D374B4D069}" type="slidenum">
              <a:rPr lang="pl-PL" smtClean="0"/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  <a:endParaRPr lang="pl-PL"/>
          </a:p>
          <a:p>
            <a:pPr lvl="1"/>
            <a:r>
              <a:rPr lang="pl-PL"/>
              <a:t>Drugi poziom</a:t>
            </a:r>
            <a:endParaRPr lang="pl-PL"/>
          </a:p>
          <a:p>
            <a:pPr lvl="2"/>
            <a:r>
              <a:rPr lang="pl-PL"/>
              <a:t>Trzeci poziom</a:t>
            </a:r>
            <a:endParaRPr lang="pl-PL"/>
          </a:p>
          <a:p>
            <a:pPr lvl="3"/>
            <a:r>
              <a:rPr lang="pl-PL"/>
              <a:t>Czwarty poziom</a:t>
            </a:r>
            <a:endParaRPr lang="pl-PL"/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24B5A-55FF-4E3A-9480-7E43156BD485}" type="datetimeFigureOut">
              <a:rPr lang="pl-PL" smtClean="0"/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BB98994-1A19-46E1-A912-73D374B4D069}" type="slidenum">
              <a:rPr lang="pl-PL" smtClean="0"/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l-PL" dirty="0">
                <a:solidFill>
                  <a:srgbClr val="0070C0"/>
                </a:solidFill>
              </a:rPr>
              <a:t>INNOWACJA PEDAGOGICZNA W PSP W LASKACH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dirty="0">
                <a:solidFill>
                  <a:srgbClr val="002060"/>
                </a:solidFill>
              </a:rPr>
              <a:t>,,GRAMY ZMYSŁAMI’’</a:t>
            </a:r>
            <a:endParaRPr lang="pl-PL" sz="5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pl-PL" altLang="en-US" sz="2800"/>
              <a:t>Akademia smaku</a:t>
            </a:r>
            <a:endParaRPr lang="pl-PL" altLang="en-US" sz="2800"/>
          </a:p>
        </p:txBody>
      </p:sp>
      <p:pic>
        <p:nvPicPr>
          <p:cNvPr id="4" name="Symbol zastępczy zawartości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29970" y="1588770"/>
            <a:ext cx="8018780" cy="44526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pl-PL" altLang="en-US"/>
              <a:t>Luty -Brudne zadanie</a:t>
            </a:r>
            <a:endParaRPr lang="pl-PL" alt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pl-PL" altLang="en-US" sz="3200"/>
              <a:t>Ćwiczenia z elementami sensoryki,</a:t>
            </a:r>
            <a:endParaRPr lang="pl-PL" altLang="en-US" sz="3200"/>
          </a:p>
          <a:p>
            <a:pPr marL="0" indent="0">
              <a:buNone/>
            </a:pPr>
            <a:endParaRPr lang="pl-PL" altLang="en-US" sz="3200"/>
          </a:p>
          <a:p>
            <a:r>
              <a:rPr lang="pl-PL" altLang="en-US" sz="3200"/>
              <a:t>Malowanie dłońmi i stopami,</a:t>
            </a:r>
            <a:endParaRPr lang="pl-PL" altLang="en-US" sz="3200"/>
          </a:p>
          <a:p>
            <a:pPr marL="0" indent="0">
              <a:buNone/>
            </a:pPr>
            <a:endParaRPr lang="pl-PL" altLang="en-US" sz="3200"/>
          </a:p>
          <a:p>
            <a:r>
              <a:rPr lang="pl-PL" altLang="en-US" sz="3200"/>
              <a:t>Odbieranie bodźców zmysłowych                z wykorzystaniem farb.</a:t>
            </a:r>
            <a:endParaRPr lang="pl-PL" altLang="en-US" sz="3200"/>
          </a:p>
          <a:p>
            <a:pPr>
              <a:buFont typeface="Wingdings" panose="05000000000000000000" charset="0"/>
              <a:buChar char="Ø"/>
            </a:pPr>
            <a:endParaRPr lang="pl-PL" altLang="en-US" sz="3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pl-PL" altLang="en-US" sz="2800"/>
              <a:t>Brudne zadanie</a:t>
            </a:r>
            <a:endParaRPr lang="pl-PL" altLang="en-US" sz="2800"/>
          </a:p>
        </p:txBody>
      </p:sp>
      <p:pic>
        <p:nvPicPr>
          <p:cNvPr id="4" name="Symbol zastępczy zawartości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74065" y="1482090"/>
            <a:ext cx="9526905" cy="45593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pl-PL" altLang="en-US"/>
              <a:t>Marzec - Jajeczko wielkanocne</a:t>
            </a:r>
            <a:endParaRPr lang="pl-PL" alt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p>
            <a:pPr>
              <a:buFont typeface="Wingdings" panose="05000000000000000000" charset="0"/>
              <a:buChar char="Ø"/>
            </a:pPr>
            <a:r>
              <a:rPr lang="pl-PL" altLang="en-US" sz="3200"/>
              <a:t>Motoryka mała,</a:t>
            </a:r>
            <a:endParaRPr lang="pl-PL" altLang="en-US" sz="3200"/>
          </a:p>
          <a:p>
            <a:pPr marL="0" indent="0">
              <a:buFont typeface="Wingdings" panose="05000000000000000000" charset="0"/>
              <a:buNone/>
            </a:pPr>
            <a:endParaRPr lang="pl-PL" altLang="en-US" sz="3200"/>
          </a:p>
          <a:p>
            <a:pPr>
              <a:buFont typeface="Wingdings" panose="05000000000000000000" charset="0"/>
              <a:buChar char="Ø"/>
            </a:pPr>
            <a:r>
              <a:rPr lang="pl-PL" altLang="en-US" sz="3200"/>
              <a:t>Wykonanie pisanki z użyciem różnych materiałów,</a:t>
            </a:r>
            <a:endParaRPr lang="pl-PL" altLang="en-US" sz="3200"/>
          </a:p>
          <a:p>
            <a:pPr>
              <a:buFont typeface="Wingdings" panose="05000000000000000000" charset="0"/>
              <a:buChar char="Ø"/>
            </a:pPr>
            <a:endParaRPr lang="pl-PL" altLang="en-US" sz="3200"/>
          </a:p>
          <a:p>
            <a:pPr>
              <a:buFont typeface="Wingdings" panose="05000000000000000000" charset="0"/>
              <a:buChar char="Ø"/>
            </a:pPr>
            <a:r>
              <a:rPr lang="pl-PL" altLang="en-US" sz="3200"/>
              <a:t>Jajko sensoryczne.</a:t>
            </a:r>
            <a:endParaRPr lang="pl-PL" altLang="en-US" sz="3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pl-PL" altLang="en-US" sz="2800"/>
              <a:t>Jajeczko wielkanocne</a:t>
            </a:r>
            <a:endParaRPr lang="pl-PL" altLang="en-US" sz="2800"/>
          </a:p>
        </p:txBody>
      </p:sp>
      <p:pic>
        <p:nvPicPr>
          <p:cNvPr id="4" name="Symbol zastępczy zawartości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70890" y="1513840"/>
            <a:ext cx="9629140" cy="45275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pl-PL" altLang="en-US"/>
              <a:t>Kwiecień - dźwięki wokół nas</a:t>
            </a:r>
            <a:endParaRPr lang="pl-PL" alt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pl-PL" altLang="en-US" sz="3200"/>
              <a:t>Ćwiczenia na spostrzegawczość słuchową    z wykorzystaniem różnorodnych materiałów,</a:t>
            </a:r>
            <a:endParaRPr lang="pl-PL" altLang="en-US" sz="3200"/>
          </a:p>
          <a:p>
            <a:r>
              <a:rPr lang="pl-PL" altLang="en-US" sz="3200"/>
              <a:t>Wykonanie instrumentu muzycznego - projekt własny,</a:t>
            </a:r>
            <a:endParaRPr lang="pl-PL" altLang="en-US" sz="3200"/>
          </a:p>
          <a:p>
            <a:r>
              <a:rPr lang="pl-PL" altLang="en-US" sz="3200"/>
              <a:t>Różnicowanie dźwięków - zabawa słuchowa.</a:t>
            </a:r>
            <a:endParaRPr lang="pl-PL" altLang="en-US" sz="32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pl-PL" altLang="en-US" sz="2800"/>
              <a:t>Dźwięki wokół nas</a:t>
            </a:r>
            <a:endParaRPr lang="pl-PL" altLang="en-US" sz="2800"/>
          </a:p>
        </p:txBody>
      </p:sp>
      <p:pic>
        <p:nvPicPr>
          <p:cNvPr id="5" name="Symbol zastępczy zawartości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87805" y="1514475"/>
            <a:ext cx="8089900" cy="452691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pl-PL" altLang="en-US"/>
              <a:t>Maj - Pudełko pełne rozmaitości</a:t>
            </a:r>
            <a:endParaRPr lang="pl-PL" alt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pl-PL" altLang="en-US" sz="3200"/>
              <a:t>Dotknij i odgadnij - Ćwiczenia                    z elementami sensoryki,</a:t>
            </a:r>
            <a:endParaRPr lang="pl-PL" altLang="en-US" sz="3200"/>
          </a:p>
          <a:p>
            <a:r>
              <a:rPr lang="pl-PL" altLang="en-US" sz="3200"/>
              <a:t>Wykonanie pudełka - wykorzystanie materiałów o różnej fakturze, wielkości.</a:t>
            </a:r>
            <a:endParaRPr lang="pl-PL" altLang="en-US" sz="3200"/>
          </a:p>
          <a:p>
            <a:endParaRPr lang="pl-PL" altLang="en-US" sz="32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545" y="609600"/>
            <a:ext cx="8596630" cy="1055370"/>
          </a:xfrm>
        </p:spPr>
        <p:txBody>
          <a:bodyPr/>
          <a:p>
            <a:pPr algn="ctr"/>
            <a:r>
              <a:rPr lang="pl-PL" altLang="en-US" sz="2800"/>
              <a:t>Sensoryczne pudełko</a:t>
            </a:r>
            <a:endParaRPr lang="pl-PL" altLang="en-US" sz="280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pl-PL" altLang="en-US"/>
          </a:p>
        </p:txBody>
      </p:sp>
      <p:pic>
        <p:nvPicPr>
          <p:cNvPr id="4" name="Obraz 3" descr="MAJ-sensoryczne pudełko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6910" y="1482725"/>
            <a:ext cx="10064115" cy="44862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pl-PL" altLang="en-US"/>
              <a:t>Dziękujemy za uwagę</a:t>
            </a:r>
            <a:endParaRPr lang="pl-PL" alt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pl-PL" altLang="en-US"/>
              <a:t>                                                                                          </a:t>
            </a:r>
            <a:endParaRPr lang="pl-PL" altLang="en-US"/>
          </a:p>
          <a:p>
            <a:pPr marL="0" indent="0">
              <a:buNone/>
            </a:pPr>
            <a:endParaRPr lang="pl-PL" altLang="en-US"/>
          </a:p>
          <a:p>
            <a:pPr marL="0" indent="0">
              <a:buNone/>
            </a:pPr>
            <a:endParaRPr lang="pl-PL" altLang="en-US"/>
          </a:p>
          <a:p>
            <a:pPr marL="0" indent="0">
              <a:buNone/>
            </a:pPr>
            <a:endParaRPr lang="pl-PL" altLang="en-US"/>
          </a:p>
          <a:p>
            <a:pPr marL="0" indent="0">
              <a:buNone/>
            </a:pPr>
            <a:endParaRPr lang="pl-PL" altLang="en-US"/>
          </a:p>
          <a:p>
            <a:pPr marL="0" indent="0">
              <a:buNone/>
            </a:pPr>
            <a:r>
              <a:rPr lang="pl-PL" altLang="en-US"/>
              <a:t>                                                                                            Opracowały:</a:t>
            </a:r>
            <a:endParaRPr lang="pl-PL" altLang="en-US"/>
          </a:p>
          <a:p>
            <a:pPr marL="0" indent="0">
              <a:buNone/>
            </a:pPr>
            <a:r>
              <a:rPr lang="pl-PL" altLang="en-US"/>
              <a:t>                                                                                            Beata Molenda</a:t>
            </a:r>
            <a:endParaRPr lang="pl-PL" altLang="en-US"/>
          </a:p>
          <a:p>
            <a:pPr marL="0" indent="0">
              <a:buNone/>
            </a:pPr>
            <a:r>
              <a:rPr lang="pl-PL" altLang="en-US"/>
              <a:t>                                                                                            Dorota Maciąg</a:t>
            </a:r>
            <a:endParaRPr lang="pl-PL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dirty="0"/>
              <a:t>,,GRAMY ZMYSŁAMI’’</a:t>
            </a:r>
            <a:endParaRPr lang="pl-PL" sz="5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sz="2800" dirty="0"/>
              <a:t>Jest to innowacja programowa i jej głównym celem jest wspieranie integracji sensorycznej      u dzieci poprzez tworzenie sytuacji zadaniowych  i zabawowych dostarczających różnorakich bodźców zmysłowych. Biorąc udział w projekcie obowiązkiem nauczyciela było zrealizowanie zabawy, zajęcia w tematyce danego miesiąca.    W bieżącym roku szkolnym dzieci zrealizowały osiem bloków tematytcznych:</a:t>
            </a:r>
            <a:endParaRPr lang="pl-PL" sz="2800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Październik – Sensoryczny tor przeszkód.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z="3200" dirty="0"/>
              <a:t>Pokonujemy sensoryczny tor przeszkód,</a:t>
            </a:r>
            <a:endParaRPr lang="pl-PL" sz="3200" dirty="0"/>
          </a:p>
          <a:p>
            <a:pPr lvl="0"/>
            <a:r>
              <a:rPr lang="pl-PL" sz="3200" dirty="0"/>
              <a:t>Zabawa uwrażliwiająca zmysły – węch, dotyk, wzrok,</a:t>
            </a:r>
            <a:endParaRPr lang="pl-PL" sz="3200" dirty="0"/>
          </a:p>
          <a:p>
            <a:pPr lvl="0"/>
            <a:r>
              <a:rPr lang="pl-PL" sz="3200" dirty="0"/>
              <a:t>Motoryka mała – dotknij, poczuj i odgadnij co to jest?</a:t>
            </a:r>
            <a:endParaRPr lang="pl-PL" sz="3200" dirty="0"/>
          </a:p>
          <a:p>
            <a:endParaRPr lang="pl-PL" sz="3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pl-PL" altLang="en-US" sz="2800"/>
              <a:t>Sensoryczny tor przeszkód</a:t>
            </a:r>
            <a:endParaRPr lang="pl-PL" altLang="en-US" sz="2800"/>
          </a:p>
        </p:txBody>
      </p:sp>
      <p:pic>
        <p:nvPicPr>
          <p:cNvPr id="4" name="Symbol zastępczy zawartości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70890" y="1929765"/>
            <a:ext cx="9788525" cy="41116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Listopad – Masa plastyczna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z="2400" dirty="0"/>
              <a:t>Uruchamiamy zmysły: dotyku, zapachu i smaku,</a:t>
            </a:r>
            <a:endParaRPr lang="pl-PL" sz="2400" dirty="0"/>
          </a:p>
          <a:p>
            <a:pPr lvl="0"/>
            <a:r>
              <a:rPr lang="pl-PL" sz="2400" dirty="0"/>
              <a:t>Tworzenie mas plastycznych – </a:t>
            </a:r>
            <a:r>
              <a:rPr lang="pl-PL" sz="2400" dirty="0" err="1"/>
              <a:t>kaszolina</a:t>
            </a:r>
            <a:r>
              <a:rPr lang="pl-PL" sz="2400" dirty="0"/>
              <a:t>, </a:t>
            </a:r>
            <a:r>
              <a:rPr lang="pl-PL" sz="2400" dirty="0" err="1"/>
              <a:t>piankolina</a:t>
            </a:r>
            <a:r>
              <a:rPr lang="pl-PL" sz="2400" dirty="0"/>
              <a:t>, sztuczny śnieg, </a:t>
            </a:r>
            <a:r>
              <a:rPr lang="pl-PL" sz="2400" dirty="0" err="1"/>
              <a:t>ciastolina,</a:t>
            </a:r>
            <a:endParaRPr lang="pl-PL" sz="2400" dirty="0"/>
          </a:p>
          <a:p>
            <a:pPr lvl="0"/>
            <a:r>
              <a:rPr lang="pl-PL" sz="2400" dirty="0"/>
              <a:t>Zabawa z masami plastycznymi – robimy bombki przestrzenne.</a:t>
            </a:r>
            <a:endParaRPr lang="pl-PL" sz="2400" dirty="0"/>
          </a:p>
          <a:p>
            <a:endParaRPr lang="pl-PL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pl-PL" altLang="en-US" sz="2800"/>
              <a:t>Masa plastyczna</a:t>
            </a:r>
            <a:endParaRPr lang="pl-PL" altLang="en-US" sz="2800"/>
          </a:p>
        </p:txBody>
      </p:sp>
      <p:pic>
        <p:nvPicPr>
          <p:cNvPr id="4" name="Symbol zastępczy zawartości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70890" y="1929765"/>
            <a:ext cx="9598025" cy="41116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Grudzień – Sensoryczna choinka.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pl-PL" sz="3600" dirty="0"/>
              <a:t>Choineczko miła…</a:t>
            </a:r>
            <a:endParaRPr lang="pl-PL" sz="3600" dirty="0"/>
          </a:p>
          <a:p>
            <a:pPr lvl="0"/>
            <a:r>
              <a:rPr lang="pl-PL" sz="3600" dirty="0"/>
              <a:t>Ćwiczenia z elementami sensoryki, tworzenie choinki o różnej strukturze  ( patyczki, kolorowy papier, ziarna, koraliki, klocki ),</a:t>
            </a:r>
            <a:endParaRPr lang="pl-PL" sz="3600" dirty="0"/>
          </a:p>
          <a:p>
            <a:pPr lvl="0"/>
            <a:r>
              <a:rPr lang="pl-PL" sz="3600" dirty="0"/>
              <a:t>Motoryka mała – kolorowanie elementów, sklejanie.</a:t>
            </a:r>
            <a:endParaRPr lang="pl-PL" sz="3600" dirty="0"/>
          </a:p>
          <a:p>
            <a:endParaRPr lang="pl-PL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pl-PL" altLang="en-US" sz="2800"/>
              <a:t>Sensoryczna choinka</a:t>
            </a:r>
            <a:endParaRPr lang="pl-PL" altLang="en-US" sz="2800"/>
          </a:p>
        </p:txBody>
      </p:sp>
      <p:pic>
        <p:nvPicPr>
          <p:cNvPr id="4" name="Symbol zastępczy zawartości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70890" y="1852930"/>
            <a:ext cx="8749030" cy="418846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Styczeń – Akademia smaku.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pl-PL" sz="3200" dirty="0"/>
              <a:t>Akademia smaku – słono, kwaśno, gorzko, słodko, kolorowo… po prostu bajkowo!</a:t>
            </a:r>
            <a:endParaRPr lang="pl-PL" sz="3200" dirty="0"/>
          </a:p>
          <a:p>
            <a:pPr lvl="0"/>
            <a:r>
              <a:rPr lang="pl-PL" sz="3200" dirty="0"/>
              <a:t>Ćwiczenia z elementami sensoryki działające na zmysł smaku, dotyku, zapachu i wzroku,</a:t>
            </a:r>
            <a:endParaRPr lang="pl-PL" sz="3200" dirty="0"/>
          </a:p>
          <a:p>
            <a:pPr lvl="0"/>
            <a:r>
              <a:rPr lang="pl-PL" sz="3200" dirty="0"/>
              <a:t>Wykonanie sałatki owocowej z uprzednim rozpoznawaniem gatunków i pochodzenia przygotowanych owoców i warzyw. </a:t>
            </a:r>
            <a:endParaRPr lang="pl-PL" sz="3200" dirty="0"/>
          </a:p>
          <a:p>
            <a:endParaRPr lang="pl-PL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2577</Words>
  <Application>WPS Presentation</Application>
  <PresentationFormat>Panoramiczny</PresentationFormat>
  <Paragraphs>95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0" baseType="lpstr">
      <vt:lpstr>Arial</vt:lpstr>
      <vt:lpstr>SimSun</vt:lpstr>
      <vt:lpstr>Wingdings</vt:lpstr>
      <vt:lpstr>Wingdings 3</vt:lpstr>
      <vt:lpstr>Arial</vt:lpstr>
      <vt:lpstr>Wingdings</vt:lpstr>
      <vt:lpstr>Trebuchet MS</vt:lpstr>
      <vt:lpstr>Microsoft YaHei</vt:lpstr>
      <vt:lpstr>Arial Unicode MS</vt:lpstr>
      <vt:lpstr>Calibri</vt:lpstr>
      <vt:lpstr>Faseta</vt:lpstr>
      <vt:lpstr>INNOWACJA PEDAGOGICZNA W PSP W LASKACH</vt:lpstr>
      <vt:lpstr>,,GRAMY ZMYSŁAMI’’</vt:lpstr>
      <vt:lpstr>Październik – Sensoryczny tor przeszkód. </vt:lpstr>
      <vt:lpstr>Sensoryczny tor przeszkód</vt:lpstr>
      <vt:lpstr>Listopad – Masa plastyczna </vt:lpstr>
      <vt:lpstr>Masa plastyczna</vt:lpstr>
      <vt:lpstr>Grudzień – Sensoryczna choinka. </vt:lpstr>
      <vt:lpstr>Sensoryczna choinka</vt:lpstr>
      <vt:lpstr>Styczeń – Akademia smaku. </vt:lpstr>
      <vt:lpstr>Akademia smaku</vt:lpstr>
      <vt:lpstr>Luty -Brudne zadanie</vt:lpstr>
      <vt:lpstr>Brudne zadanie</vt:lpstr>
      <vt:lpstr>Marzec - Jajeczko wielkanocne</vt:lpstr>
      <vt:lpstr>Jajeczko wielkanocne</vt:lpstr>
      <vt:lpstr>Kwiecień - dźwięki wokół nas</vt:lpstr>
      <vt:lpstr>Dźwięki wokół nas</vt:lpstr>
      <vt:lpstr>Maj - Pudełko pełne rozmaitości</vt:lpstr>
      <vt:lpstr>Sensoryczne pudełko</vt:lpstr>
      <vt:lpstr>Dziękujemy za uwagę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INNOWACJA PEDAGOGICZNA W PSP W LASKACH</dc:title>
  <dc:creator>User</dc:creator>
  <cp:lastModifiedBy>User</cp:lastModifiedBy>
  <cp:revision>9</cp:revision>
  <dcterms:created xsi:type="dcterms:W3CDTF">2024-06-05T09:00:00Z</dcterms:created>
  <dcterms:modified xsi:type="dcterms:W3CDTF">2024-06-19T10:44:45Z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763DEFD3551D4BE7A4B5B9813F10117E_12</vt:lpwstr>
  </property>
  <property fmtid="{D5CDD505-2E9C-101B-9397-08002B2CF9AE}" pid="3" name="KSOProductBuildVer">
    <vt:lpwstr>1045-12.2.0.17119</vt:lpwstr>
  </property>
</Properties>
</file>